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4" r:id="rId2"/>
    <p:sldId id="265" r:id="rId3"/>
    <p:sldId id="283" r:id="rId4"/>
    <p:sldId id="266" r:id="rId5"/>
    <p:sldId id="267" r:id="rId6"/>
    <p:sldId id="275" r:id="rId7"/>
    <p:sldId id="276" r:id="rId8"/>
    <p:sldId id="274" r:id="rId9"/>
    <p:sldId id="286" r:id="rId10"/>
    <p:sldId id="280" r:id="rId11"/>
    <p:sldId id="269" r:id="rId12"/>
    <p:sldId id="288" r:id="rId13"/>
    <p:sldId id="277" r:id="rId14"/>
    <p:sldId id="270" r:id="rId15"/>
    <p:sldId id="271" r:id="rId16"/>
    <p:sldId id="278" r:id="rId17"/>
    <p:sldId id="282" r:id="rId18"/>
    <p:sldId id="273" r:id="rId19"/>
    <p:sldId id="285" r:id="rId20"/>
    <p:sldId id="281" r:id="rId21"/>
    <p:sldId id="279" r:id="rId22"/>
    <p:sldId id="263" r:id="rId23"/>
    <p:sldId id="272" r:id="rId24"/>
    <p:sldId id="268" r:id="rId25"/>
    <p:sldId id="284" r:id="rId2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B9D98-1037-4641-865B-A7243753594A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45FC5-2FBC-434B-ADF2-AC9011C16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27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64271-343C-4995-8B03-B77C6A588E07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98DB8-A60A-423B-B261-A72F83F8D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89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7464C-4DE4-4E43-8E33-9E2FB3703F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89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fld id="{169FC465-FFF3-470E-A2B5-417A073041D2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fld id="{4082F62C-32D9-4043-AB3A-146FC5253A8B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fld id="{628737B7-7A99-44FC-A54B-908563552EF3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7464C-4DE4-4E43-8E33-9E2FB3703FD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8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6048-799F-42EC-9DB6-3CCCDC6E8C41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E068-3BBC-42EA-9DF1-9C3761EF3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7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explode.wav"/>
          </p:stSnd>
        </p:sndAc>
      </p:transition>
    </mc:Choice>
    <mc:Fallback xmlns="">
      <p:transition spd="slow">
        <p:fade/>
        <p:sndAc>
          <p:stSnd>
            <p:snd r:embed="rId3" name="explod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6048-799F-42EC-9DB6-3CCCDC6E8C41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E068-3BBC-42EA-9DF1-9C3761EF3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6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explode.wav"/>
          </p:stSnd>
        </p:sndAc>
      </p:transition>
    </mc:Choice>
    <mc:Fallback xmlns="">
      <p:transition spd="slow">
        <p:fade/>
        <p:sndAc>
          <p:stSnd>
            <p:snd r:embed="rId3" name="explod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6048-799F-42EC-9DB6-3CCCDC6E8C41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E068-3BBC-42EA-9DF1-9C3761EF3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0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explode.wav"/>
          </p:stSnd>
        </p:sndAc>
      </p:transition>
    </mc:Choice>
    <mc:Fallback xmlns="">
      <p:transition spd="slow">
        <p:fade/>
        <p:sndAc>
          <p:stSnd>
            <p:snd r:embed="rId3" name="explode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CF4B811-00DA-4C2D-9F86-45619D7F3D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71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explode.wav"/>
          </p:stSnd>
        </p:sndAc>
      </p:transition>
    </mc:Choice>
    <mc:Fallback xmlns="">
      <p:transition spd="slow">
        <p:fade/>
        <p:sndAc>
          <p:stSnd>
            <p:snd r:embed="rId3" name="explode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99A15-8B0D-481E-8ADE-503DADD512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248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6048-799F-42EC-9DB6-3CCCDC6E8C41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E068-3BBC-42EA-9DF1-9C3761EF3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5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explode.wav"/>
          </p:stSnd>
        </p:sndAc>
      </p:transition>
    </mc:Choice>
    <mc:Fallback xmlns="">
      <p:transition spd="slow">
        <p:fade/>
        <p:sndAc>
          <p:stSnd>
            <p:snd r:embed="rId3" name="explod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6048-799F-42EC-9DB6-3CCCDC6E8C41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E068-3BBC-42EA-9DF1-9C3761EF3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4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explode.wav"/>
          </p:stSnd>
        </p:sndAc>
      </p:transition>
    </mc:Choice>
    <mc:Fallback xmlns="">
      <p:transition spd="slow">
        <p:fade/>
        <p:sndAc>
          <p:stSnd>
            <p:snd r:embed="rId3" name="explod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6048-799F-42EC-9DB6-3CCCDC6E8C41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E068-3BBC-42EA-9DF1-9C3761EF3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4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explode.wav"/>
          </p:stSnd>
        </p:sndAc>
      </p:transition>
    </mc:Choice>
    <mc:Fallback xmlns="">
      <p:transition spd="slow">
        <p:fade/>
        <p:sndAc>
          <p:stSnd>
            <p:snd r:embed="rId3" name="explod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6048-799F-42EC-9DB6-3CCCDC6E8C41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E068-3BBC-42EA-9DF1-9C3761EF3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0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explode.wav"/>
          </p:stSnd>
        </p:sndAc>
      </p:transition>
    </mc:Choice>
    <mc:Fallback xmlns="">
      <p:transition spd="slow">
        <p:fade/>
        <p:sndAc>
          <p:stSnd>
            <p:snd r:embed="rId3" name="explod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6048-799F-42EC-9DB6-3CCCDC6E8C41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E068-3BBC-42EA-9DF1-9C3761EF3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explode.wav"/>
          </p:stSnd>
        </p:sndAc>
      </p:transition>
    </mc:Choice>
    <mc:Fallback xmlns="">
      <p:transition spd="slow">
        <p:fade/>
        <p:sndAc>
          <p:stSnd>
            <p:snd r:embed="rId3" name="explod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6048-799F-42EC-9DB6-3CCCDC6E8C41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E068-3BBC-42EA-9DF1-9C3761EF3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explode.wav"/>
          </p:stSnd>
        </p:sndAc>
      </p:transition>
    </mc:Choice>
    <mc:Fallback xmlns="">
      <p:transition spd="slow">
        <p:fade/>
        <p:sndAc>
          <p:stSnd>
            <p:snd r:embed="rId3" name="explod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6048-799F-42EC-9DB6-3CCCDC6E8C41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E068-3BBC-42EA-9DF1-9C3761EF3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0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explode.wav"/>
          </p:stSnd>
        </p:sndAc>
      </p:transition>
    </mc:Choice>
    <mc:Fallback xmlns="">
      <p:transition spd="slow">
        <p:fade/>
        <p:sndAc>
          <p:stSnd>
            <p:snd r:embed="rId3" name="explod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6048-799F-42EC-9DB6-3CCCDC6E8C41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E068-3BBC-42EA-9DF1-9C3761EF3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7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explode.wav"/>
          </p:stSnd>
        </p:sndAc>
      </p:transition>
    </mc:Choice>
    <mc:Fallback xmlns="">
      <p:transition spd="slow">
        <p:fade/>
        <p:sndAc>
          <p:stSnd>
            <p:snd r:embed="rId3" name="explod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B6048-799F-42EC-9DB6-3CCCDC6E8C41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DE068-3BBC-42EA-9DF1-9C3761EF3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4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5" name="explode.wav"/>
          </p:stSnd>
        </p:sndAc>
      </p:transition>
    </mc:Choice>
    <mc:Fallback xmlns="">
      <p:transition spd="slow">
        <p:fade/>
        <p:sndAc>
          <p:stSnd>
            <p:snd r:embed="rId16" name="explode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0"/>
            <a:ext cx="7848600" cy="327660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en-US" dirty="0" smtClean="0">
                <a:latin typeface="Ravie" pitchFamily="82" charset="0"/>
                <a:cs typeface="Raavi" pitchFamily="34" charset="0"/>
              </a:rPr>
              <a:t>Sewing Tools </a:t>
            </a:r>
          </a:p>
          <a:p>
            <a:pPr algn="ctr"/>
            <a:r>
              <a:rPr lang="en-US" dirty="0" smtClean="0">
                <a:latin typeface="Ravie" pitchFamily="82" charset="0"/>
                <a:cs typeface="Raavi" pitchFamily="34" charset="0"/>
              </a:rPr>
              <a:t>and Notions</a:t>
            </a:r>
            <a:endParaRPr lang="en-US" dirty="0">
              <a:latin typeface="Ravie" pitchFamily="82" charset="0"/>
              <a:cs typeface="Raav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04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3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Ravie" panose="04040805050809020602" pitchFamily="82" charset="0"/>
              </a:rPr>
              <a:t>Straight Pins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7772400" cy="4114800"/>
          </a:xfrm>
        </p:spPr>
        <p:txBody>
          <a:bodyPr/>
          <a:lstStyle/>
          <a:p>
            <a:pPr lvl="1" eaLnBrk="1" hangingPunct="1"/>
            <a:r>
              <a:rPr lang="en-US" altLang="en-US" dirty="0" smtClean="0"/>
              <a:t>Used to hold layers of fabric together before sewing them together</a:t>
            </a:r>
          </a:p>
        </p:txBody>
      </p:sp>
      <p:pic>
        <p:nvPicPr>
          <p:cNvPr id="2050" name="Picture 2" descr="http://g02.a.alicdn.com/kf/HTB1feUIHFXXXXXGXVXXq6xXFXXXC/It-s-hot-480-Pcs-Assorted-Color-Length-Ball-Head-font-b-Straight-b-font-fo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0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-13570" y="0"/>
            <a:ext cx="7772400" cy="1143000"/>
          </a:xfrm>
        </p:spPr>
        <p:txBody>
          <a:bodyPr/>
          <a:lstStyle/>
          <a:p>
            <a:r>
              <a:rPr lang="en-US" altLang="en-US" sz="6000" dirty="0">
                <a:latin typeface="Ravie" panose="04040805050809020602" pitchFamily="82" charset="0"/>
              </a:rPr>
              <a:t>Safety Pins</a:t>
            </a:r>
            <a:endParaRPr lang="en-US" altLang="en-US" dirty="0">
              <a:latin typeface="Ravie" panose="04040805050809020602" pitchFamily="82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4830763" cy="4114800"/>
          </a:xfrm>
        </p:spPr>
        <p:txBody>
          <a:bodyPr/>
          <a:lstStyle/>
          <a:p>
            <a:pPr algn="ctr">
              <a:buFont typeface="Wingdings" charset="2"/>
              <a:buNone/>
            </a:pPr>
            <a:r>
              <a:rPr lang="en-US" altLang="en-US" sz="4400" dirty="0"/>
              <a:t>Often used to thread elastic or </a:t>
            </a:r>
            <a:r>
              <a:rPr lang="en-US" altLang="en-US" sz="4400" dirty="0" smtClean="0"/>
              <a:t>drawstring they have a point that is held in a guard when closed.</a:t>
            </a:r>
            <a:endParaRPr lang="en-US" altLang="en-US" sz="2800" dirty="0"/>
          </a:p>
        </p:txBody>
      </p:sp>
      <p:pic>
        <p:nvPicPr>
          <p:cNvPr id="10245" name="Picture 5" descr="safety pins.JPG                                                0002074FMacintosh HD                   87E63E61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0"/>
            <a:ext cx="270192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10.000310.00-k                                                 0002074FMacintosh HD                   87E63E61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"/>
            <a:ext cx="1524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0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5400" dirty="0" smtClean="0">
                <a:latin typeface="Ravie" panose="04040805050809020602" pitchFamily="82" charset="0"/>
              </a:rPr>
              <a:t>Bodkin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Used for inserting elastic or drawstrings into casings</a:t>
            </a:r>
          </a:p>
        </p:txBody>
      </p:sp>
      <p:pic>
        <p:nvPicPr>
          <p:cNvPr id="18436" name="Picture 7" descr="bodk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5563" y="2041525"/>
            <a:ext cx="3810000" cy="3994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13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Ravie" panose="04040805050809020602" pitchFamily="82" charset="0"/>
              </a:rPr>
              <a:t>Bobbin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772400" cy="4114800"/>
          </a:xfrm>
        </p:spPr>
        <p:txBody>
          <a:bodyPr/>
          <a:lstStyle/>
          <a:p>
            <a:pPr lvl="1" eaLnBrk="1" hangingPunct="1"/>
            <a:r>
              <a:rPr lang="en-US" altLang="en-US" dirty="0" smtClean="0"/>
              <a:t>Empty spindle for thread</a:t>
            </a:r>
          </a:p>
          <a:p>
            <a:pPr lvl="1" eaLnBrk="1" hangingPunct="1"/>
            <a:r>
              <a:rPr lang="en-US" altLang="en-US" dirty="0" smtClean="0"/>
              <a:t>Your thread color needs to match your bobbin color</a:t>
            </a:r>
          </a:p>
        </p:txBody>
      </p:sp>
      <p:pic>
        <p:nvPicPr>
          <p:cNvPr id="2050" name="Picture 2" descr="http://f.tqn.com/y/sewing/1/0/S/y/1/bobbi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00400"/>
            <a:ext cx="5551714" cy="3435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15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191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6000" dirty="0" smtClean="0">
                <a:latin typeface="Ravie" panose="04040805050809020602" pitchFamily="82" charset="0"/>
              </a:rPr>
              <a:t>Hand sewing </a:t>
            </a:r>
            <a:r>
              <a:rPr lang="en-US" altLang="en-US" sz="6000" dirty="0">
                <a:latin typeface="Ravie" panose="04040805050809020602" pitchFamily="82" charset="0"/>
              </a:rPr>
              <a:t>Needles</a:t>
            </a:r>
            <a:r>
              <a:rPr lang="en-US" altLang="en-US" dirty="0">
                <a:latin typeface="Ravie" panose="04040805050809020602" pitchFamily="82" charset="0"/>
              </a:rPr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algn="ctr">
              <a:buFont typeface="Wingdings" charset="2"/>
              <a:buNone/>
            </a:pPr>
            <a:r>
              <a:rPr lang="en-US" altLang="en-US" sz="4000" dirty="0"/>
              <a:t>Needles </a:t>
            </a:r>
            <a:r>
              <a:rPr lang="en-US" altLang="en-US" sz="4000" dirty="0" smtClean="0"/>
              <a:t>used </a:t>
            </a:r>
            <a:r>
              <a:rPr lang="en-US" altLang="en-US" sz="4000" dirty="0"/>
              <a:t>when sewing by </a:t>
            </a:r>
            <a:r>
              <a:rPr lang="en-US" altLang="en-US" sz="4000" dirty="0" smtClean="0"/>
              <a:t>hand and they have an “eye” in which the thread is placed</a:t>
            </a:r>
            <a:endParaRPr lang="en-US" altLang="en-US" sz="4000" dirty="0"/>
          </a:p>
        </p:txBody>
      </p:sp>
      <p:pic>
        <p:nvPicPr>
          <p:cNvPr id="12293" name="Picture 5" descr="as2147tn.gif                                                   0002074FMacintosh HD                   87E63E61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90600"/>
            <a:ext cx="1219200" cy="120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25_Hand_Sewing_Needles_with_Thr                                0002074FMacintosh HD                   87E63E61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6417">
            <a:off x="5715000" y="2438400"/>
            <a:ext cx="2097088" cy="35814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14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6000" dirty="0">
                <a:latin typeface="Ravie" panose="04040805050809020602" pitchFamily="82" charset="0"/>
              </a:rPr>
              <a:t>Machine Needles</a:t>
            </a:r>
            <a:endParaRPr lang="en-US" altLang="en-US" dirty="0">
              <a:latin typeface="Ravie" panose="04040805050809020602" pitchFamily="82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1" y="4191000"/>
            <a:ext cx="8077200" cy="2209800"/>
          </a:xfrm>
        </p:spPr>
        <p:txBody>
          <a:bodyPr>
            <a:normAutofit/>
          </a:bodyPr>
          <a:lstStyle/>
          <a:p>
            <a:pPr>
              <a:buFont typeface="Wingdings" charset="2"/>
              <a:buNone/>
            </a:pPr>
            <a:r>
              <a:rPr lang="en-US" altLang="en-US" sz="2400" dirty="0"/>
              <a:t>Needles used in sewing machines.  Each brand of</a:t>
            </a:r>
          </a:p>
          <a:p>
            <a:pPr>
              <a:buFont typeface="Wingdings" charset="2"/>
              <a:buNone/>
            </a:pPr>
            <a:r>
              <a:rPr lang="en-US" altLang="en-US" sz="2400" dirty="0"/>
              <a:t>Sewing machine requires a certain </a:t>
            </a:r>
            <a:r>
              <a:rPr lang="en-US" altLang="en-US" sz="2400" dirty="0" smtClean="0"/>
              <a:t>needle as does different types of fabric.</a:t>
            </a:r>
            <a:endParaRPr lang="en-US" altLang="en-US" sz="2400" dirty="0"/>
          </a:p>
          <a:p>
            <a:pPr>
              <a:buFont typeface="Wingdings" charset="2"/>
              <a:buNone/>
            </a:pPr>
            <a:r>
              <a:rPr lang="en-US" altLang="en-US" sz="2400" dirty="0"/>
              <a:t>Make sure you have the right needle for your </a:t>
            </a:r>
            <a:r>
              <a:rPr lang="en-US" altLang="en-US" sz="2400" dirty="0" smtClean="0"/>
              <a:t>machine and fabric</a:t>
            </a:r>
            <a:endParaRPr lang="en-US" altLang="en-US" sz="2400" dirty="0"/>
          </a:p>
        </p:txBody>
      </p:sp>
      <p:pic>
        <p:nvPicPr>
          <p:cNvPr id="13317" name="Picture 5" descr="Needles.gif                                                    0002074FMacintosh HD                   87E63E61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5791200" cy="28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97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Ravie" panose="04040805050809020602" pitchFamily="82" charset="0"/>
              </a:rPr>
              <a:t>Thimble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7772400" cy="4114800"/>
          </a:xfrm>
        </p:spPr>
        <p:txBody>
          <a:bodyPr/>
          <a:lstStyle/>
          <a:p>
            <a:pPr lvl="1" eaLnBrk="1" hangingPunct="1"/>
            <a:r>
              <a:rPr lang="en-US" altLang="en-US" dirty="0" smtClean="0"/>
              <a:t>Used to protect your finger when hand sewing</a:t>
            </a:r>
          </a:p>
        </p:txBody>
      </p:sp>
      <p:pic>
        <p:nvPicPr>
          <p:cNvPr id="1029" name="Picture 5" descr="http://0.design-milk.com/images/2012/11/Vito-Nesto-inDITO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14600"/>
            <a:ext cx="476250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15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Ravie" panose="04040805050809020602" pitchFamily="82" charset="0"/>
              </a:rPr>
              <a:t>Spool of Thread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7772400" cy="4114800"/>
          </a:xfrm>
        </p:spPr>
        <p:txBody>
          <a:bodyPr/>
          <a:lstStyle/>
          <a:p>
            <a:pPr lvl="1" eaLnBrk="1" hangingPunct="1"/>
            <a:r>
              <a:rPr lang="en-US" altLang="en-US" dirty="0" smtClean="0"/>
              <a:t>Holds thread when machine sewing</a:t>
            </a:r>
          </a:p>
          <a:p>
            <a:pPr lvl="1" eaLnBrk="1" hangingPunct="1"/>
            <a:r>
              <a:rPr lang="en-US" altLang="en-US" dirty="0" smtClean="0"/>
              <a:t>Can also be used for hand sewing</a:t>
            </a:r>
          </a:p>
          <a:p>
            <a:pPr lvl="1" eaLnBrk="1" hangingPunct="1"/>
            <a:r>
              <a:rPr lang="en-US" altLang="en-US" dirty="0" smtClean="0"/>
              <a:t>Different colors and thicknesses </a:t>
            </a:r>
          </a:p>
        </p:txBody>
      </p:sp>
      <p:pic>
        <p:nvPicPr>
          <p:cNvPr id="5122" name="Picture 2" descr="http://3.bp.blogspot.com/-Sude0c7jA_Q/TcH0ISAVC_I/AAAAAAAABIk/V7GN6GNw1Tk/s1600/Spool_Autumn_color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0400"/>
            <a:ext cx="571500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79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09" y="30171"/>
            <a:ext cx="91440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atin typeface="Ravie" pitchFamily="82" charset="0"/>
              </a:rPr>
              <a:t>Sewing/Seam Gauges</a:t>
            </a:r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en-US" sz="2400" b="1" dirty="0" smtClean="0">
                <a:latin typeface="Comic Sans MS" pitchFamily="66" charset="0"/>
              </a:rPr>
              <a:t>Sewing gauges are hand tools for measuring small areas as you are sewing 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(we often use a seam gauge) it used for short lengths and has a sliding tab</a:t>
            </a:r>
            <a:endParaRPr lang="en-US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122" name="Picture 2" descr="Rulers and gauges for sewing and information about them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61" y="1066800"/>
            <a:ext cx="6717493" cy="385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 rot="9845982">
            <a:off x="5889710" y="3873485"/>
            <a:ext cx="2653185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5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5400" dirty="0" smtClean="0">
                <a:latin typeface="Ravie" panose="04040805050809020602" pitchFamily="82" charset="0"/>
              </a:rPr>
              <a:t>Hem Gauge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Multipurpose measuring tool.</a:t>
            </a:r>
          </a:p>
          <a:p>
            <a:pPr eaLnBrk="1" hangingPunct="1"/>
            <a:r>
              <a:rPr lang="en-US" altLang="en-US" sz="2800" smtClean="0"/>
              <a:t>It has a curved, hem-shaped side that is used to mark standard hem depths</a:t>
            </a:r>
          </a:p>
          <a:p>
            <a:pPr eaLnBrk="1" hangingPunct="1"/>
            <a:r>
              <a:rPr lang="en-US" altLang="en-US" sz="2800" smtClean="0"/>
              <a:t>Straight side is used like a ruler</a:t>
            </a:r>
          </a:p>
        </p:txBody>
      </p:sp>
      <p:pic>
        <p:nvPicPr>
          <p:cNvPr id="6148" name="Picture 6" descr="hemgau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6300" y="1981200"/>
            <a:ext cx="216693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095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09613"/>
            <a:ext cx="8729663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800" dirty="0">
                <a:solidFill>
                  <a:schemeClr val="tx1"/>
                </a:solidFill>
                <a:latin typeface="Ravie" panose="04040805050809020602" pitchFamily="82" charset="0"/>
              </a:rPr>
              <a:t>What Is a Sewing Notion</a:t>
            </a:r>
            <a:r>
              <a:rPr lang="en-US" altLang="en-US" sz="5400" dirty="0">
                <a:solidFill>
                  <a:schemeClr val="tx1"/>
                </a:solidFill>
                <a:latin typeface="Ravie" panose="04040805050809020602" pitchFamily="82" charset="0"/>
              </a:rPr>
              <a:t>?</a:t>
            </a:r>
            <a:endParaRPr lang="en-US" altLang="en-US" sz="3600" dirty="0">
              <a:solidFill>
                <a:schemeClr val="tx1"/>
              </a:solidFill>
              <a:latin typeface="Ravie" panose="04040805050809020602" pitchFamily="82" charset="0"/>
            </a:endParaRPr>
          </a:p>
        </p:txBody>
      </p:sp>
      <p:pic>
        <p:nvPicPr>
          <p:cNvPr id="1027" name="Picture 3" descr="j0097907"/>
          <p:cNvPicPr>
            <a:picLocks noChangeAspect="1" noChangeArrowheads="1"/>
          </p:cNvPicPr>
          <p:nvPr/>
        </p:nvPicPr>
        <p:blipFill>
          <a:blip r:embed="rId3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4114800"/>
            <a:ext cx="1789112" cy="160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Text Box 4"/>
          <p:cNvSpPr txBox="1">
            <a:spLocks noChangeArrowheads="1"/>
          </p:cNvSpPr>
          <p:nvPr/>
        </p:nvSpPr>
        <p:spPr bwMode="auto">
          <a:xfrm flipV="1">
            <a:off x="1949450" y="3124200"/>
            <a:ext cx="48323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/>
          <a:p>
            <a:pPr algn="l"/>
            <a:r>
              <a:rPr lang="en-US" altLang="en-US" sz="2800"/>
              <a:t>A notion is any sewing supply or tool that you can hold easily in one hand.</a:t>
            </a:r>
          </a:p>
        </p:txBody>
      </p:sp>
      <p:pic>
        <p:nvPicPr>
          <p:cNvPr id="1029" name="Picture 5" descr="HH01012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3748088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H01012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3748088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37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Ravie" panose="04040805050809020602" pitchFamily="82" charset="0"/>
              </a:rPr>
              <a:t>Fabric Marking Pen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7772400" cy="4114800"/>
          </a:xfrm>
        </p:spPr>
        <p:txBody>
          <a:bodyPr/>
          <a:lstStyle/>
          <a:p>
            <a:pPr lvl="1" eaLnBrk="1" hangingPunct="1"/>
            <a:r>
              <a:rPr lang="en-US" altLang="en-US" dirty="0" smtClean="0"/>
              <a:t>Used to make markings on fabric</a:t>
            </a:r>
          </a:p>
          <a:p>
            <a:pPr lvl="1" eaLnBrk="1" hangingPunct="1"/>
            <a:r>
              <a:rPr lang="en-US" altLang="en-US" dirty="0" smtClean="0"/>
              <a:t>Disappearing and water soluble ink</a:t>
            </a:r>
          </a:p>
        </p:txBody>
      </p:sp>
      <p:pic>
        <p:nvPicPr>
          <p:cNvPr id="6146" name="Picture 2" descr="http://i00.i.aliimg.com/img/pb/911/946/248/1273730310219_hz_en_mp32_4_1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71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79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Ravie" panose="04040805050809020602" pitchFamily="82" charset="0"/>
              </a:rPr>
              <a:t>Marking Pencil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7772400" cy="4114800"/>
          </a:xfrm>
        </p:spPr>
        <p:txBody>
          <a:bodyPr/>
          <a:lstStyle/>
          <a:p>
            <a:pPr lvl="1" eaLnBrk="1" hangingPunct="1"/>
            <a:r>
              <a:rPr lang="en-US" altLang="en-US" dirty="0" smtClean="0"/>
              <a:t>A method used to mark pattern placement </a:t>
            </a:r>
          </a:p>
          <a:p>
            <a:pPr lvl="1" eaLnBrk="1" hangingPunct="1"/>
            <a:r>
              <a:rPr lang="en-US" altLang="en-US" dirty="0" smtClean="0"/>
              <a:t>Used to denote notches and other markings on fabric</a:t>
            </a:r>
          </a:p>
        </p:txBody>
      </p:sp>
      <p:pic>
        <p:nvPicPr>
          <p:cNvPr id="3074" name="Picture 2" descr="http://www.creativegrids.com/acatalog/N067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00400"/>
            <a:ext cx="21463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0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Ravie" panose="04040805050809020602" pitchFamily="82" charset="0"/>
              </a:rPr>
              <a:t>Pin Cushion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Magnetic Pin Holder/Pin cushion</a:t>
            </a:r>
          </a:p>
          <a:p>
            <a:pPr lvl="1" eaLnBrk="1" hangingPunct="1"/>
            <a:r>
              <a:rPr lang="en-US" altLang="en-US" smtClean="0"/>
              <a:t>Store pins</a:t>
            </a:r>
          </a:p>
        </p:txBody>
      </p:sp>
      <p:pic>
        <p:nvPicPr>
          <p:cNvPr id="15364" name="Picture 4" descr="\\fwsm01\thome\LDillard\Sewing\Equipment Pictures\DSC024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5" b="3381"/>
          <a:stretch>
            <a:fillRect/>
          </a:stretch>
        </p:blipFill>
        <p:spPr bwMode="auto">
          <a:xfrm>
            <a:off x="1143000" y="3581400"/>
            <a:ext cx="38100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\\fwsm01\thome\LDillard\Sewing\Equipment Pictures\DSC024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7"/>
          <a:stretch>
            <a:fillRect/>
          </a:stretch>
        </p:blipFill>
        <p:spPr bwMode="auto">
          <a:xfrm>
            <a:off x="5257800" y="3581400"/>
            <a:ext cx="35052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4267200" y="31242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6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atin typeface="Ravie" pitchFamily="82" charset="0"/>
              </a:rPr>
              <a:t>Sewing Tape Measures</a:t>
            </a:r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r>
              <a:rPr lang="en-US" sz="2400" b="1" dirty="0" smtClean="0">
                <a:latin typeface="Comic Sans MS" pitchFamily="66" charset="0"/>
              </a:rPr>
              <a:t>A tape measure is a must-have tool for sewing. It is a flexible ruler to allow you to measure your body’s curves.</a:t>
            </a:r>
            <a:endParaRPr lang="en-US" sz="2400" b="1" dirty="0">
              <a:latin typeface="Comic Sans MS" pitchFamily="66" charset="0"/>
            </a:endParaRPr>
          </a:p>
        </p:txBody>
      </p:sp>
      <p:pic>
        <p:nvPicPr>
          <p:cNvPr id="4098" name="Picture 2" descr="A variety of sewing tape measures and information about tape measure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1"/>
            <a:ext cx="6192553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65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3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91440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Ravie" pitchFamily="82" charset="0"/>
              </a:rPr>
              <a:t>Seam </a:t>
            </a:r>
            <a:r>
              <a:rPr lang="en-US" sz="6000" dirty="0" smtClean="0">
                <a:latin typeface="Ravie" pitchFamily="82" charset="0"/>
              </a:rPr>
              <a:t>Ripper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2400" b="1" dirty="0" smtClean="0">
                <a:latin typeface="Comic Sans MS" pitchFamily="66" charset="0"/>
              </a:rPr>
              <a:t>A </a:t>
            </a:r>
            <a:r>
              <a:rPr lang="en-US" sz="2400" b="1" dirty="0">
                <a:latin typeface="Comic Sans MS" pitchFamily="66" charset="0"/>
              </a:rPr>
              <a:t>tool with a small curved blade that has a sharp point on one end and a </a:t>
            </a:r>
            <a:r>
              <a:rPr lang="en-US" sz="2400" b="1" dirty="0" smtClean="0">
                <a:latin typeface="Comic Sans MS" pitchFamily="66" charset="0"/>
              </a:rPr>
              <a:t>plastic </a:t>
            </a:r>
            <a:r>
              <a:rPr lang="en-US" sz="2400" b="1" dirty="0">
                <a:latin typeface="Comic Sans MS" pitchFamily="66" charset="0"/>
              </a:rPr>
              <a:t>tip on the other end that is used to remove stitches</a:t>
            </a:r>
          </a:p>
        </p:txBody>
      </p:sp>
      <p:pic>
        <p:nvPicPr>
          <p:cNvPr id="3074" name="Picture 2" descr="Photo of sewing seam rippers and information about sewm rippe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70709"/>
            <a:ext cx="6705600" cy="428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18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sewing patter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55" y="3241964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-media-cache-ak0.pinimg.com/originals/ca/17/17/ca17174e753f38d1e5b4c24c84a930d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364" y="2244436"/>
            <a:ext cx="3515946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76200"/>
            <a:ext cx="91440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latin typeface="Ravie" pitchFamily="82" charset="0"/>
              </a:rPr>
              <a:t>Sewing Pattern</a:t>
            </a:r>
          </a:p>
          <a:p>
            <a:pPr algn="ctr"/>
            <a:endParaRPr lang="en-US" dirty="0" smtClean="0"/>
          </a:p>
          <a:p>
            <a:pPr algn="ctr"/>
            <a:r>
              <a:rPr lang="en-US" sz="3200" dirty="0" smtClean="0"/>
              <a:t>Often made of paper.  Cut out and pinned to fabric.  It is an outline for shears to follow. </a:t>
            </a:r>
            <a:endParaRPr lang="en-US" sz="3200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57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Ravie" panose="04040805050809020602" pitchFamily="82" charset="0"/>
              </a:rPr>
              <a:t>Ruler and Yard Stick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7772400" cy="4114800"/>
          </a:xfrm>
        </p:spPr>
        <p:txBody>
          <a:bodyPr/>
          <a:lstStyle/>
          <a:p>
            <a:pPr lvl="1" eaLnBrk="1" hangingPunct="1"/>
            <a:r>
              <a:rPr lang="en-US" altLang="en-US" dirty="0" smtClean="0"/>
              <a:t>Used to measure larger distances than a seam gauge </a:t>
            </a:r>
          </a:p>
        </p:txBody>
      </p:sp>
      <p:pic>
        <p:nvPicPr>
          <p:cNvPr id="4100" name="Picture 4" descr="http://phsclothingtech.weebly.com/uploads/1/8/0/6/18068517/89850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034" y="2743200"/>
            <a:ext cx="3672218" cy="367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3.bp.blogspot.com/_RdE4_EwcFSQ/TDszt8PCp-I/AAAAAAAAAlg/rhIce3WbhPY/s1600/P71114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819400"/>
            <a:ext cx="4919563" cy="369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79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atin typeface="Ravie" pitchFamily="82" charset="0"/>
              </a:rPr>
              <a:t>Tracing wheel</a:t>
            </a:r>
          </a:p>
          <a:p>
            <a:pPr algn="ctr"/>
            <a:endParaRPr lang="en-US" sz="5400" dirty="0" smtClean="0">
              <a:latin typeface="Ravie" pitchFamily="82" charset="0"/>
            </a:endParaRPr>
          </a:p>
          <a:p>
            <a:pPr algn="ctr"/>
            <a:endParaRPr lang="en-US" sz="5400" dirty="0">
              <a:latin typeface="Ravie" pitchFamily="82" charset="0"/>
            </a:endParaRPr>
          </a:p>
          <a:p>
            <a:pPr algn="ctr"/>
            <a:endParaRPr lang="en-US" sz="5400" dirty="0" smtClean="0">
              <a:latin typeface="Ravie" pitchFamily="82" charset="0"/>
            </a:endParaRPr>
          </a:p>
          <a:p>
            <a:pPr algn="ctr"/>
            <a:endParaRPr lang="en-US" sz="5000" dirty="0" smtClean="0">
              <a:latin typeface="Ravie" pitchFamily="82" charset="0"/>
            </a:endParaRPr>
          </a:p>
          <a:p>
            <a:pPr algn="ctr"/>
            <a:endParaRPr lang="en-US" sz="5400" dirty="0">
              <a:latin typeface="Ravie" pitchFamily="82" charset="0"/>
            </a:endParaRPr>
          </a:p>
          <a:p>
            <a:pPr algn="ctr"/>
            <a:r>
              <a:rPr lang="en-US" sz="5400" dirty="0" smtClean="0">
                <a:latin typeface="Ravie" pitchFamily="82" charset="0"/>
              </a:rPr>
              <a:t> </a:t>
            </a:r>
          </a:p>
          <a:p>
            <a:pPr algn="ctr"/>
            <a:r>
              <a:rPr lang="en-US" sz="2400" b="1" dirty="0" smtClean="0">
                <a:latin typeface="Comic Sans MS" pitchFamily="66" charset="0"/>
              </a:rPr>
              <a:t>An instrument with a smooth-edged, small serrated or needle-pointed wheel mounted on one end of a handle to transfer markings onto paper or fabric</a:t>
            </a:r>
            <a:endParaRPr lang="en-US" sz="2400" b="1" dirty="0">
              <a:latin typeface="Comic Sans MS" pitchFamily="66" charset="0"/>
            </a:endParaRPr>
          </a:p>
        </p:txBody>
      </p:sp>
      <p:pic>
        <p:nvPicPr>
          <p:cNvPr id="1026" name="Picture 2" descr="https://encrypted-tbn1.gstatic.com/images?q=tbn:ANd9GcQfSc7UVMG85DYH6HVHdjchoeda4UyP4X4rtqpwAC_6X57WVPc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8"/>
          <a:stretch/>
        </p:blipFill>
        <p:spPr bwMode="auto">
          <a:xfrm>
            <a:off x="921038" y="1295400"/>
            <a:ext cx="7301923" cy="411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28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atin typeface="Ravie" pitchFamily="82" charset="0"/>
              </a:rPr>
              <a:t>Tracing paper</a:t>
            </a:r>
          </a:p>
          <a:p>
            <a:pPr algn="ctr"/>
            <a:endParaRPr lang="en-US" sz="5400" b="1" dirty="0">
              <a:latin typeface="Ravie" pitchFamily="82" charset="0"/>
            </a:endParaRPr>
          </a:p>
          <a:p>
            <a:pPr algn="ctr"/>
            <a:endParaRPr lang="en-US" sz="5400" b="1" dirty="0" smtClean="0">
              <a:latin typeface="Ravie" pitchFamily="82" charset="0"/>
            </a:endParaRPr>
          </a:p>
          <a:p>
            <a:pPr algn="ctr"/>
            <a:endParaRPr lang="en-US" sz="5400" b="1" dirty="0">
              <a:latin typeface="Ravie" pitchFamily="82" charset="0"/>
            </a:endParaRPr>
          </a:p>
          <a:p>
            <a:pPr algn="ctr"/>
            <a:endParaRPr lang="en-US" sz="5400" b="1" dirty="0" smtClean="0">
              <a:latin typeface="Ravie" pitchFamily="82" charset="0"/>
            </a:endParaRPr>
          </a:p>
          <a:p>
            <a:pPr algn="ctr"/>
            <a:endParaRPr lang="en-US" sz="5400" dirty="0">
              <a:latin typeface="Ravie" pitchFamily="82" charset="0"/>
            </a:endParaRPr>
          </a:p>
          <a:p>
            <a:pPr algn="ctr"/>
            <a:r>
              <a:rPr lang="en-US" sz="2400" b="1" dirty="0" smtClean="0">
                <a:latin typeface="Comic Sans MS" pitchFamily="66" charset="0"/>
              </a:rPr>
              <a:t>Paper which has been coated on one or both sides with white or colored wax or chalk—used in conjunction with the tracing wheel</a:t>
            </a:r>
            <a:endParaRPr lang="en-US" sz="2400" b="1" dirty="0">
              <a:latin typeface="Comic Sans MS" pitchFamily="66" charset="0"/>
            </a:endParaRPr>
          </a:p>
        </p:txBody>
      </p:sp>
      <p:pic>
        <p:nvPicPr>
          <p:cNvPr id="2050" name="Picture 2" descr="https://encrypted-tbn2.gstatic.com/images?q=tbn:ANd9GcQqx7-unRyqy4HBAHgDcsUta-DS0deOBAsfKXV8DgC_DKIf5oW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990600"/>
            <a:ext cx="7239000" cy="399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66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3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Ravie" panose="04040805050809020602" pitchFamily="82" charset="0"/>
              </a:rPr>
              <a:t>Scissors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en-US" dirty="0" smtClean="0"/>
              <a:t>Usually shorter than shears </a:t>
            </a:r>
          </a:p>
          <a:p>
            <a:pPr lvl="1" eaLnBrk="1" hangingPunct="1"/>
            <a:r>
              <a:rPr lang="en-US" altLang="en-US" dirty="0" smtClean="0"/>
              <a:t>Do not usually have a bent handle</a:t>
            </a:r>
          </a:p>
          <a:p>
            <a:pPr lvl="1" eaLnBrk="1" hangingPunct="1"/>
            <a:r>
              <a:rPr lang="en-US" altLang="en-US" dirty="0" smtClean="0"/>
              <a:t>Used to trim and clip seams and threads</a:t>
            </a:r>
          </a:p>
        </p:txBody>
      </p:sp>
      <p:pic>
        <p:nvPicPr>
          <p:cNvPr id="9220" name="Picture 4" descr="\\fwsm01\thome\LDillard\Sewing\Equipment Pictures\DSC024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22052"/>
          <a:stretch>
            <a:fillRect/>
          </a:stretch>
        </p:blipFill>
        <p:spPr bwMode="auto">
          <a:xfrm>
            <a:off x="2209800" y="3733800"/>
            <a:ext cx="4953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63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Ravie" panose="04040805050809020602" pitchFamily="82" charset="0"/>
              </a:rPr>
              <a:t>Pinking Shears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524000"/>
            <a:ext cx="7772400" cy="4114800"/>
          </a:xfrm>
        </p:spPr>
        <p:txBody>
          <a:bodyPr/>
          <a:lstStyle/>
          <a:p>
            <a:pPr lvl="1" eaLnBrk="1" hangingPunct="1"/>
            <a:r>
              <a:rPr lang="en-US" altLang="en-US" dirty="0" smtClean="0"/>
              <a:t>Zig zag cutting edge</a:t>
            </a:r>
          </a:p>
          <a:p>
            <a:pPr lvl="1" eaLnBrk="1" hangingPunct="1"/>
            <a:r>
              <a:rPr lang="en-US" altLang="en-US" dirty="0" smtClean="0"/>
              <a:t>Used to give seam edges a finished look</a:t>
            </a:r>
          </a:p>
          <a:p>
            <a:pPr lvl="1" eaLnBrk="1" hangingPunct="1"/>
            <a:r>
              <a:rPr lang="en-US" altLang="en-US" dirty="0" smtClean="0"/>
              <a:t>Prevent raveling</a:t>
            </a:r>
          </a:p>
          <a:p>
            <a:pPr lvl="1" eaLnBrk="1" hangingPunct="1"/>
            <a:r>
              <a:rPr lang="en-US" altLang="en-US" dirty="0" smtClean="0"/>
              <a:t>Give a decorative edge</a:t>
            </a:r>
          </a:p>
        </p:txBody>
      </p:sp>
      <p:pic>
        <p:nvPicPr>
          <p:cNvPr id="1026" name="Picture 2" descr="http://sewing-online.com/_thumbs/018019-Pinking-Shear-Optional_542x3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641318"/>
            <a:ext cx="4171950" cy="288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9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latin typeface="Ravie" pitchFamily="82" charset="0"/>
              </a:rPr>
              <a:t>Shears</a:t>
            </a:r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  <a:p>
            <a:pPr algn="ctr"/>
            <a:r>
              <a:rPr lang="en-US" sz="2400" b="1" dirty="0" smtClean="0">
                <a:latin typeface="Comic Sans MS" pitchFamily="66" charset="0"/>
              </a:rPr>
              <a:t>Accurate cutting for any given sewing task helps maintain accuracy</a:t>
            </a:r>
          </a:p>
          <a:p>
            <a:pPr algn="ctr"/>
            <a:endParaRPr lang="en-US" sz="2400" b="1" dirty="0" smtClean="0">
              <a:latin typeface="Comic Sans MS" pitchFamily="66" charset="0"/>
            </a:endParaRPr>
          </a:p>
          <a:p>
            <a:pPr algn="ctr"/>
            <a:r>
              <a:rPr lang="en-US" sz="2400" b="1" dirty="0" smtClean="0">
                <a:latin typeface="Comic Sans MS" pitchFamily="66" charset="0"/>
              </a:rPr>
              <a:t>For fabric only!</a:t>
            </a:r>
          </a:p>
          <a:p>
            <a:pPr algn="ctr"/>
            <a:endParaRPr lang="en-US" sz="2400" b="1" dirty="0" smtClean="0">
              <a:latin typeface="Comic Sans MS" pitchFamily="66" charset="0"/>
            </a:endParaRPr>
          </a:p>
          <a:p>
            <a:pPr algn="ctr"/>
            <a:r>
              <a:rPr lang="en-US" sz="2400" b="1" dirty="0" smtClean="0">
                <a:latin typeface="Comic Sans MS" pitchFamily="66" charset="0"/>
              </a:rPr>
              <a:t>The raised handle shape of shears is so you can lay them flat on the cutting surface and guide your cuts accurately.</a:t>
            </a:r>
          </a:p>
        </p:txBody>
      </p:sp>
      <p:pic>
        <p:nvPicPr>
          <p:cNvPr id="7170" name="Picture 2" descr="https://encrypted-tbn2.gstatic.com/images?q=tbn:ANd9GcQx-POm6x0XyI6q--JKSY4kS8crphIm9OI6vKmbbGyOLgZ7kDmAf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3" b="29924"/>
          <a:stretch/>
        </p:blipFill>
        <p:spPr bwMode="auto">
          <a:xfrm>
            <a:off x="1219200" y="1066800"/>
            <a:ext cx="7201862" cy="314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1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pa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629" y="76200"/>
            <a:ext cx="2220913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5686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Ravie" panose="04040805050809020602" pitchFamily="82" charset="0"/>
              </a:rPr>
              <a:t>Shears vs. Scissors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Scissors = shorter blades and handles have matching holes and are centered</a:t>
            </a:r>
          </a:p>
          <a:p>
            <a:pPr eaLnBrk="1" hangingPunct="1"/>
            <a:r>
              <a:rPr lang="en-US" altLang="en-US" sz="2800" smtClean="0"/>
              <a:t>SHEARS = different sizes holes and blades are to one side used for cutting fabric</a:t>
            </a:r>
          </a:p>
        </p:txBody>
      </p:sp>
      <p:pic>
        <p:nvPicPr>
          <p:cNvPr id="8196" name="Picture 4" descr="scissorsdressmak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3124200"/>
            <a:ext cx="3810000" cy="3382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94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450</Words>
  <Application>Microsoft Office PowerPoint</Application>
  <PresentationFormat>On-screen Show (4:3)</PresentationFormat>
  <Paragraphs>158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What Is a Sewing Notion?</vt:lpstr>
      <vt:lpstr>Ruler and Yard Stick</vt:lpstr>
      <vt:lpstr>PowerPoint Presentation</vt:lpstr>
      <vt:lpstr>PowerPoint Presentation</vt:lpstr>
      <vt:lpstr>Scissors</vt:lpstr>
      <vt:lpstr>Pinking Shears</vt:lpstr>
      <vt:lpstr>PowerPoint Presentation</vt:lpstr>
      <vt:lpstr>Shears vs. Scissors</vt:lpstr>
      <vt:lpstr>Straight Pins </vt:lpstr>
      <vt:lpstr>Safety Pins</vt:lpstr>
      <vt:lpstr>Bodkin</vt:lpstr>
      <vt:lpstr>Bobbin</vt:lpstr>
      <vt:lpstr>Hand sewing Needles </vt:lpstr>
      <vt:lpstr>Machine Needles</vt:lpstr>
      <vt:lpstr>Thimble </vt:lpstr>
      <vt:lpstr>Spool of Thread</vt:lpstr>
      <vt:lpstr>PowerPoint Presentation</vt:lpstr>
      <vt:lpstr>Hem Gauge</vt:lpstr>
      <vt:lpstr>Fabric Marking Pen</vt:lpstr>
      <vt:lpstr>Marking Pencil </vt:lpstr>
      <vt:lpstr>Pin Cushion</vt:lpstr>
      <vt:lpstr>PowerPoint Presentation</vt:lpstr>
      <vt:lpstr>PowerPoint Presentation</vt:lpstr>
      <vt:lpstr>PowerPoint Presentation</vt:lpstr>
    </vt:vector>
  </TitlesOfParts>
  <Company>South Gibson School Corp.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Mays</dc:creator>
  <cp:lastModifiedBy>Katherine Mays</cp:lastModifiedBy>
  <cp:revision>18</cp:revision>
  <cp:lastPrinted>2016-01-06T14:19:03Z</cp:lastPrinted>
  <dcterms:created xsi:type="dcterms:W3CDTF">2016-01-04T23:26:59Z</dcterms:created>
  <dcterms:modified xsi:type="dcterms:W3CDTF">2016-04-14T20:07:26Z</dcterms:modified>
</cp:coreProperties>
</file>